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Canva Sans Bold Italics" panose="020B0604020202020204" charset="0"/>
      <p:regular r:id="rId23"/>
    </p:embeddedFont>
    <p:embeddedFont>
      <p:font typeface="Canva Sans Italics" panose="020B0604020202020204" charset="0"/>
      <p:regular r:id="rId24"/>
    </p:embeddedFont>
    <p:embeddedFont>
      <p:font typeface="Ovo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quantinuum.com/press-releases/quantinuum-announces-generative-quantum-ai-breakthrough-with-massive-commercial-potential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algorithmiq.fi" TargetMode="External"/><Relationship Id="rId3" Type="http://schemas.openxmlformats.org/officeDocument/2006/relationships/image" Target="../media/image42.png"/><Relationship Id="rId7" Type="http://schemas.openxmlformats.org/officeDocument/2006/relationships/hyperlink" Target="https://arxiv.org/pdf/2407.0642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2407.06421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43.svg"/><Relationship Id="rId9" Type="http://schemas.openxmlformats.org/officeDocument/2006/relationships/hyperlink" Target="https://www.quantinuum.com/press-releases/quantinuum-announces-generative-quantum-ai-breakthrough-with-massive-commercial-potentia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quantinuum.com/press-releases/quantinuum-announces-generative-quantum-ai-breakthrough-with-massive-commercial-potential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algorithmiq.fi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2407.06421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pdf/2407.06421" TargetMode="Externa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lgorithmiq.fi" TargetMode="External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49899" y="0"/>
            <a:ext cx="670594" cy="10287000"/>
            <a:chOff x="0" y="0"/>
            <a:chExt cx="17661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617" cy="2709333"/>
            </a:xfrm>
            <a:custGeom>
              <a:avLst/>
              <a:gdLst/>
              <a:ahLst/>
              <a:cxnLst/>
              <a:rect l="l" t="t" r="r" b="b"/>
              <a:pathLst>
                <a:path w="176617" h="2709333">
                  <a:moveTo>
                    <a:pt x="0" y="0"/>
                  </a:moveTo>
                  <a:lnTo>
                    <a:pt x="176617" y="0"/>
                  </a:lnTo>
                  <a:lnTo>
                    <a:pt x="1766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B2125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66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20493" y="4053347"/>
            <a:ext cx="8167507" cy="6233653"/>
            <a:chOff x="0" y="0"/>
            <a:chExt cx="748986" cy="552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8986" cy="552975"/>
            </a:xfrm>
            <a:custGeom>
              <a:avLst/>
              <a:gdLst/>
              <a:ahLst/>
              <a:cxnLst/>
              <a:rect l="l" t="t" r="r" b="b"/>
              <a:pathLst>
                <a:path w="748986" h="552975">
                  <a:moveTo>
                    <a:pt x="0" y="0"/>
                  </a:moveTo>
                  <a:lnTo>
                    <a:pt x="748986" y="0"/>
                  </a:lnTo>
                  <a:lnTo>
                    <a:pt x="748986" y="552975"/>
                  </a:lnTo>
                  <a:lnTo>
                    <a:pt x="0" y="552975"/>
                  </a:lnTo>
                  <a:close/>
                </a:path>
              </a:pathLst>
            </a:custGeom>
            <a:blipFill>
              <a:blip r:embed="rId2"/>
              <a:stretch>
                <a:fillRect l="-1270" r="-127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 rot="-10800000">
            <a:off x="0" y="0"/>
            <a:ext cx="9449899" cy="13298553"/>
          </a:xfrm>
          <a:custGeom>
            <a:avLst/>
            <a:gdLst/>
            <a:ahLst/>
            <a:cxnLst/>
            <a:rect l="l" t="t" r="r" b="b"/>
            <a:pathLst>
              <a:path w="9449899" h="13298553">
                <a:moveTo>
                  <a:pt x="0" y="0"/>
                </a:moveTo>
                <a:lnTo>
                  <a:pt x="9449899" y="0"/>
                </a:lnTo>
                <a:lnTo>
                  <a:pt x="9449899" y="13298553"/>
                </a:lnTo>
                <a:lnTo>
                  <a:pt x="0" y="13298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5237506" y="0"/>
            <a:ext cx="3050494" cy="2558348"/>
          </a:xfrm>
          <a:custGeom>
            <a:avLst/>
            <a:gdLst/>
            <a:ahLst/>
            <a:cxnLst/>
            <a:rect l="l" t="t" r="r" b="b"/>
            <a:pathLst>
              <a:path w="3050494" h="2558348">
                <a:moveTo>
                  <a:pt x="0" y="0"/>
                </a:moveTo>
                <a:lnTo>
                  <a:pt x="3050494" y="0"/>
                </a:lnTo>
                <a:lnTo>
                  <a:pt x="3050494" y="2558348"/>
                </a:lnTo>
                <a:lnTo>
                  <a:pt x="0" y="2558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1028700" y="1028700"/>
            <a:ext cx="7139504" cy="4740496"/>
            <a:chOff x="0" y="0"/>
            <a:chExt cx="9519338" cy="632066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90500"/>
              <a:ext cx="9519338" cy="5215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99"/>
                </a:lnSpc>
              </a:pPr>
              <a:r>
                <a:rPr lang="en-US" sz="9999" spc="-99">
                  <a:solidFill>
                    <a:srgbClr val="FDFDFE"/>
                  </a:solidFill>
                  <a:latin typeface="Ovo"/>
                  <a:ea typeface="Ovo"/>
                  <a:cs typeface="Ovo"/>
                  <a:sym typeface="Ovo"/>
                </a:rPr>
                <a:t>Quantum Computing </a:t>
              </a:r>
            </a:p>
            <a:p>
              <a:pPr marL="0" lvl="0" indent="0" algn="l">
                <a:lnSpc>
                  <a:spcPts val="9999"/>
                </a:lnSpc>
              </a:pPr>
              <a:r>
                <a:rPr lang="en-US" sz="9999" spc="-99">
                  <a:solidFill>
                    <a:srgbClr val="FDFDFE"/>
                  </a:solidFill>
                  <a:latin typeface="Ovo"/>
                  <a:ea typeface="Ovo"/>
                  <a:cs typeface="Ovo"/>
                  <a:sym typeface="Ovo"/>
                </a:rPr>
                <a:t>presentation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574537"/>
              <a:ext cx="9519338" cy="746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84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90494" y="8363776"/>
            <a:ext cx="577250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FDFDFE"/>
                </a:solidFill>
                <a:latin typeface="Ovo"/>
                <a:ea typeface="Ovo"/>
                <a:cs typeface="Ovo"/>
                <a:sym typeface="Ovo"/>
              </a:rPr>
              <a:t>Supervisor: Proof DR/ Ahmed Younis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0494" y="6649276"/>
            <a:ext cx="564892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DFDFE"/>
                </a:solidFill>
                <a:latin typeface="Ovo"/>
                <a:ea typeface="Ovo"/>
                <a:cs typeface="Ovo"/>
                <a:sym typeface="Ovo"/>
              </a:rPr>
              <a:t>Name : Youssef Mohamed Moustafa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FDFDFE"/>
                </a:solidFill>
                <a:latin typeface="Ovo"/>
                <a:ea typeface="Ovo"/>
                <a:cs typeface="Ovo"/>
                <a:sym typeface="Ovo"/>
              </a:rPr>
              <a:t>ID:22101287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37506" y="0"/>
            <a:ext cx="3050494" cy="2558348"/>
          </a:xfrm>
          <a:custGeom>
            <a:avLst/>
            <a:gdLst/>
            <a:ahLst/>
            <a:cxnLst/>
            <a:rect l="l" t="t" r="r" b="b"/>
            <a:pathLst>
              <a:path w="3050494" h="2558348">
                <a:moveTo>
                  <a:pt x="0" y="0"/>
                </a:moveTo>
                <a:lnTo>
                  <a:pt x="3050494" y="0"/>
                </a:lnTo>
                <a:lnTo>
                  <a:pt x="3050494" y="2558348"/>
                </a:lnTo>
                <a:lnTo>
                  <a:pt x="0" y="255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812220" y="3117902"/>
            <a:ext cx="16447080" cy="4699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4555" lvl="1" indent="-412277" algn="l">
              <a:lnSpc>
                <a:spcPts val="5346"/>
              </a:lnSpc>
              <a:buFont typeface="Arial"/>
              <a:buChar char="•"/>
            </a:pPr>
            <a:r>
              <a:rPr lang="en-US" sz="3819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IBM</a:t>
            </a:r>
            <a:r>
              <a:rPr lang="en-US" sz="381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: Co-developing Aurora &amp; TEM in Qiskit ecosystem</a:t>
            </a:r>
          </a:p>
          <a:p>
            <a:pPr marL="824555" lvl="1" indent="-412277" algn="l">
              <a:lnSpc>
                <a:spcPts val="5346"/>
              </a:lnSpc>
              <a:buFont typeface="Arial"/>
              <a:buChar char="•"/>
            </a:pPr>
            <a:r>
              <a:rPr lang="en-US" sz="3819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NVIDIA</a:t>
            </a:r>
            <a:r>
              <a:rPr lang="en-US" sz="381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: GPU acceleration for TEM (up to 300× speedup)</a:t>
            </a:r>
          </a:p>
          <a:p>
            <a:pPr marL="824555" lvl="1" indent="-412277" algn="l">
              <a:lnSpc>
                <a:spcPts val="5346"/>
              </a:lnSpc>
              <a:buFont typeface="Arial"/>
              <a:buChar char="•"/>
            </a:pPr>
            <a:r>
              <a:rPr lang="en-US" sz="3819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Cleveland Clinic</a:t>
            </a:r>
            <a:r>
              <a:rPr lang="en-US" sz="381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: Advancing quantum chemistry for cancer therapy</a:t>
            </a:r>
          </a:p>
          <a:p>
            <a:pPr marL="824555" lvl="1" indent="-412277" algn="l">
              <a:lnSpc>
                <a:spcPts val="5346"/>
              </a:lnSpc>
              <a:buFont typeface="Arial"/>
              <a:buChar char="•"/>
            </a:pPr>
            <a:r>
              <a:rPr lang="en-US" sz="3819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Large-scale experiments</a:t>
            </a:r>
            <a:r>
              <a:rPr lang="en-US" sz="381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: 91-qubit simulations, 4,095 entangling gates</a:t>
            </a:r>
          </a:p>
          <a:p>
            <a:pPr algn="ctr">
              <a:lnSpc>
                <a:spcPts val="5346"/>
              </a:lnSpc>
            </a:pPr>
            <a:endParaRPr lang="en-US" sz="3819">
              <a:solidFill>
                <a:srgbClr val="FDFDF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779824" y="7817258"/>
            <a:ext cx="2667274" cy="2019877"/>
          </a:xfrm>
          <a:custGeom>
            <a:avLst/>
            <a:gdLst/>
            <a:ahLst/>
            <a:cxnLst/>
            <a:rect l="l" t="t" r="r" b="b"/>
            <a:pathLst>
              <a:path w="2667274" h="2019877">
                <a:moveTo>
                  <a:pt x="0" y="0"/>
                </a:moveTo>
                <a:lnTo>
                  <a:pt x="2667274" y="0"/>
                </a:lnTo>
                <a:lnTo>
                  <a:pt x="2667274" y="2019878"/>
                </a:lnTo>
                <a:lnTo>
                  <a:pt x="0" y="2019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8125518" y="8162890"/>
            <a:ext cx="7111988" cy="1328613"/>
          </a:xfrm>
          <a:custGeom>
            <a:avLst/>
            <a:gdLst/>
            <a:ahLst/>
            <a:cxnLst/>
            <a:rect l="l" t="t" r="r" b="b"/>
            <a:pathLst>
              <a:path w="7111988" h="1328613">
                <a:moveTo>
                  <a:pt x="0" y="0"/>
                </a:moveTo>
                <a:lnTo>
                  <a:pt x="7111988" y="0"/>
                </a:lnTo>
                <a:lnTo>
                  <a:pt x="7111988" y="1328613"/>
                </a:lnTo>
                <a:lnTo>
                  <a:pt x="0" y="13286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028700" y="1671253"/>
            <a:ext cx="1159822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i="1" u="sng">
                <a:solidFill>
                  <a:srgbClr val="FDFDFE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Flagship Collaborations &amp; Impact: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47098" y="4026014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37506" y="0"/>
            <a:ext cx="3050494" cy="2558348"/>
          </a:xfrm>
          <a:custGeom>
            <a:avLst/>
            <a:gdLst/>
            <a:ahLst/>
            <a:cxnLst/>
            <a:rect l="l" t="t" r="r" b="b"/>
            <a:pathLst>
              <a:path w="3050494" h="2558348">
                <a:moveTo>
                  <a:pt x="0" y="0"/>
                </a:moveTo>
                <a:lnTo>
                  <a:pt x="3050494" y="0"/>
                </a:lnTo>
                <a:lnTo>
                  <a:pt x="3050494" y="2558348"/>
                </a:lnTo>
                <a:lnTo>
                  <a:pt x="0" y="255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106664" y="3706637"/>
            <a:ext cx="3678785" cy="2896207"/>
          </a:xfrm>
          <a:custGeom>
            <a:avLst/>
            <a:gdLst/>
            <a:ahLst/>
            <a:cxnLst/>
            <a:rect l="l" t="t" r="r" b="b"/>
            <a:pathLst>
              <a:path w="3678785" h="2896207">
                <a:moveTo>
                  <a:pt x="0" y="0"/>
                </a:moveTo>
                <a:lnTo>
                  <a:pt x="3678785" y="0"/>
                </a:lnTo>
                <a:lnTo>
                  <a:pt x="3678785" y="2896207"/>
                </a:lnTo>
                <a:lnTo>
                  <a:pt x="0" y="2896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28699" y="2067175"/>
            <a:ext cx="8772523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i="1" u="sng" dirty="0">
                <a:solidFill>
                  <a:srgbClr val="FDFDFE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Leadership &amp; Team: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045064"/>
            <a:ext cx="17656655" cy="503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Prof. Sabrina Maniscalco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 – CEO &amp; Co-founder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Guillermo García‑Pérez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 – CSO &amp; Co-founder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Matteo Rossi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 – CTO &amp; Co-founder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Boris Sokolov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 – Lead Researcher &amp; Co-founder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Diverse interdisciplinary team of physicists, chemists, and engineers</a:t>
            </a:r>
          </a:p>
          <a:p>
            <a:pPr algn="ctr">
              <a:lnSpc>
                <a:spcPts val="5740"/>
              </a:lnSpc>
            </a:pPr>
            <a:endParaRPr lang="en-US" sz="4100">
              <a:solidFill>
                <a:srgbClr val="FDFDF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47098" y="4026014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37506" y="0"/>
            <a:ext cx="3050494" cy="2558348"/>
          </a:xfrm>
          <a:custGeom>
            <a:avLst/>
            <a:gdLst/>
            <a:ahLst/>
            <a:cxnLst/>
            <a:rect l="l" t="t" r="r" b="b"/>
            <a:pathLst>
              <a:path w="3050494" h="2558348">
                <a:moveTo>
                  <a:pt x="0" y="0"/>
                </a:moveTo>
                <a:lnTo>
                  <a:pt x="3050494" y="0"/>
                </a:lnTo>
                <a:lnTo>
                  <a:pt x="3050494" y="2558348"/>
                </a:lnTo>
                <a:lnTo>
                  <a:pt x="0" y="255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315672" y="3625633"/>
            <a:ext cx="17656655" cy="359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Seed Round (2022): 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$4M from Tiger Global and top angels.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Series A (2023): 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€13.7M from Inventure VC, Tesi, EIB, and others.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Awards: 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Hottest DeepTech Startup in Europe, IBM Quantum Network member.</a:t>
            </a:r>
          </a:p>
          <a:p>
            <a:pPr algn="ctr">
              <a:lnSpc>
                <a:spcPts val="5740"/>
              </a:lnSpc>
            </a:pPr>
            <a:endParaRPr lang="en-US" sz="4100">
              <a:solidFill>
                <a:srgbClr val="FDFDF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948920" y="6532065"/>
            <a:ext cx="3666086" cy="2726235"/>
          </a:xfrm>
          <a:custGeom>
            <a:avLst/>
            <a:gdLst/>
            <a:ahLst/>
            <a:cxnLst/>
            <a:rect l="l" t="t" r="r" b="b"/>
            <a:pathLst>
              <a:path w="3666086" h="2726235">
                <a:moveTo>
                  <a:pt x="0" y="0"/>
                </a:moveTo>
                <a:lnTo>
                  <a:pt x="3666086" y="0"/>
                </a:lnTo>
                <a:lnTo>
                  <a:pt x="3666086" y="2726235"/>
                </a:lnTo>
                <a:lnTo>
                  <a:pt x="0" y="2726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2067175"/>
            <a:ext cx="784542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i="1" u="sng">
                <a:solidFill>
                  <a:srgbClr val="FDFDFE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Funding &amp; Recognition: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47098" y="4026014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7431" y="1105184"/>
            <a:ext cx="14480075" cy="175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00"/>
              </a:lnSpc>
            </a:pPr>
            <a:r>
              <a:rPr lang="en-US" sz="6700" u="sng" spc="-67">
                <a:solidFill>
                  <a:srgbClr val="FDFDFE"/>
                </a:solidFill>
                <a:latin typeface="Ovo"/>
                <a:ea typeface="Ovo"/>
                <a:cs typeface="Ovo"/>
                <a:sym typeface="Ovo"/>
                <a:hlinkClick r:id="rId2" tooltip="https://www.quantinuum.com/press-releases/quantinuum-announces-generative-quantum-ai-breakthrough-with-massive-commercial-potential"/>
              </a:rPr>
              <a:t>Gen </a:t>
            </a:r>
            <a:r>
              <a:rPr lang="en-US" sz="6700" u="sng" spc="-67">
                <a:solidFill>
                  <a:srgbClr val="FDFDFE"/>
                </a:solidFill>
                <a:latin typeface="Ovo"/>
                <a:ea typeface="Ovo"/>
                <a:cs typeface="Ovo"/>
                <a:sym typeface="Ovo"/>
                <a:hlinkClick r:id="rId2" tooltip="https://www.quantinuum.com/press-releases/quantinuum-announces-generative-quantum-ai-breakthrough-with-massive-commercial-potential"/>
              </a:rPr>
              <a:t>QAI: The Future of Quantum-Powered AI</a:t>
            </a:r>
          </a:p>
        </p:txBody>
      </p:sp>
      <p:sp>
        <p:nvSpPr>
          <p:cNvPr id="3" name="Freeform 3"/>
          <p:cNvSpPr/>
          <p:nvPr/>
        </p:nvSpPr>
        <p:spPr>
          <a:xfrm>
            <a:off x="15237506" y="0"/>
            <a:ext cx="3050494" cy="2558348"/>
          </a:xfrm>
          <a:custGeom>
            <a:avLst/>
            <a:gdLst/>
            <a:ahLst/>
            <a:cxnLst/>
            <a:rect l="l" t="t" r="r" b="b"/>
            <a:pathLst>
              <a:path w="3050494" h="2558348">
                <a:moveTo>
                  <a:pt x="0" y="0"/>
                </a:moveTo>
                <a:lnTo>
                  <a:pt x="3050494" y="0"/>
                </a:lnTo>
                <a:lnTo>
                  <a:pt x="3050494" y="2558348"/>
                </a:lnTo>
                <a:lnTo>
                  <a:pt x="0" y="2558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279387" y="8039488"/>
            <a:ext cx="15729227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i="1">
                <a:solidFill>
                  <a:srgbClr val="FDFDFE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Location &amp; Date: Broomfield, CO (USA) and London, U.K., February 4, 2025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551943"/>
            <a:ext cx="15729227" cy="4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i="1">
                <a:solidFill>
                  <a:srgbClr val="FDFDFE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• Quantinuum: </a:t>
            </a:r>
            <a:r>
              <a:rPr lang="en-US" sz="519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World's largest integrated quantum company.</a:t>
            </a:r>
          </a:p>
          <a:p>
            <a:pPr algn="l">
              <a:lnSpc>
                <a:spcPts val="7279"/>
              </a:lnSpc>
            </a:pPr>
            <a:r>
              <a:rPr lang="en-US" sz="5199" b="1" i="1">
                <a:solidFill>
                  <a:srgbClr val="FDFDFE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• Goal: </a:t>
            </a:r>
            <a:r>
              <a:rPr lang="en-US" sz="519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Explore how quantum generated data transforms AI and industries.</a:t>
            </a:r>
          </a:p>
          <a:p>
            <a:pPr algn="l">
              <a:lnSpc>
                <a:spcPts val="7279"/>
              </a:lnSpc>
            </a:pPr>
            <a:endParaRPr lang="en-US" sz="5199">
              <a:solidFill>
                <a:srgbClr val="FDFDF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7431" y="1393474"/>
            <a:ext cx="14480075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00"/>
              </a:lnSpc>
            </a:pPr>
            <a:r>
              <a:rPr lang="en-US" sz="6700" u="sng" spc="-67">
                <a:solidFill>
                  <a:srgbClr val="FDFDFE"/>
                </a:solidFill>
                <a:latin typeface="Ovo"/>
                <a:ea typeface="Ovo"/>
                <a:cs typeface="Ovo"/>
                <a:sym typeface="Ovo"/>
              </a:rPr>
              <a:t>What is Gen QAI?</a:t>
            </a:r>
          </a:p>
        </p:txBody>
      </p:sp>
      <p:sp>
        <p:nvSpPr>
          <p:cNvPr id="3" name="Freeform 3"/>
          <p:cNvSpPr/>
          <p:nvPr/>
        </p:nvSpPr>
        <p:spPr>
          <a:xfrm>
            <a:off x="15237506" y="0"/>
            <a:ext cx="3050494" cy="2558348"/>
          </a:xfrm>
          <a:custGeom>
            <a:avLst/>
            <a:gdLst/>
            <a:ahLst/>
            <a:cxnLst/>
            <a:rect l="l" t="t" r="r" b="b"/>
            <a:pathLst>
              <a:path w="3050494" h="2558348">
                <a:moveTo>
                  <a:pt x="0" y="0"/>
                </a:moveTo>
                <a:lnTo>
                  <a:pt x="3050494" y="0"/>
                </a:lnTo>
                <a:lnTo>
                  <a:pt x="3050494" y="2558348"/>
                </a:lnTo>
                <a:lnTo>
                  <a:pt x="0" y="255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28700" y="3264964"/>
            <a:ext cx="15729227" cy="6430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i="1">
                <a:solidFill>
                  <a:srgbClr val="FDFDFE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• </a:t>
            </a:r>
            <a:r>
              <a:rPr lang="en-US" sz="519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Generative AI framework powered by quantum generated data.</a:t>
            </a:r>
          </a:p>
          <a:p>
            <a:pPr algn="l">
              <a:lnSpc>
                <a:spcPts val="7279"/>
              </a:lnSpc>
            </a:pPr>
            <a:r>
              <a:rPr lang="en-US" sz="5199" b="1" i="1">
                <a:solidFill>
                  <a:srgbClr val="FDFDFE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• </a:t>
            </a:r>
            <a:r>
              <a:rPr lang="en-US" sz="519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Uses Quantinuum's H2 quantum computer to produce training data.</a:t>
            </a:r>
          </a:p>
          <a:p>
            <a:pPr algn="l">
              <a:lnSpc>
                <a:spcPts val="7279"/>
              </a:lnSpc>
            </a:pPr>
            <a:r>
              <a:rPr lang="en-US" sz="5199" b="1" i="1">
                <a:solidFill>
                  <a:srgbClr val="FDFDFE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• </a:t>
            </a:r>
            <a:r>
              <a:rPr lang="en-US" sz="519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Significantly boosts AI model accuracy and problem-solving.</a:t>
            </a:r>
          </a:p>
          <a:p>
            <a:pPr algn="l">
              <a:lnSpc>
                <a:spcPts val="7279"/>
              </a:lnSpc>
            </a:pPr>
            <a:endParaRPr lang="en-US" sz="5199">
              <a:solidFill>
                <a:srgbClr val="FDFDF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37506" y="0"/>
            <a:ext cx="3050494" cy="2558348"/>
          </a:xfrm>
          <a:custGeom>
            <a:avLst/>
            <a:gdLst/>
            <a:ahLst/>
            <a:cxnLst/>
            <a:rect l="l" t="t" r="r" b="b"/>
            <a:pathLst>
              <a:path w="3050494" h="2558348">
                <a:moveTo>
                  <a:pt x="0" y="0"/>
                </a:moveTo>
                <a:lnTo>
                  <a:pt x="3050494" y="0"/>
                </a:lnTo>
                <a:lnTo>
                  <a:pt x="3050494" y="2558348"/>
                </a:lnTo>
                <a:lnTo>
                  <a:pt x="0" y="255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345859" y="5680885"/>
            <a:ext cx="2773164" cy="2111071"/>
          </a:xfrm>
          <a:custGeom>
            <a:avLst/>
            <a:gdLst/>
            <a:ahLst/>
            <a:cxnLst/>
            <a:rect l="l" t="t" r="r" b="b"/>
            <a:pathLst>
              <a:path w="2773164" h="2111071">
                <a:moveTo>
                  <a:pt x="0" y="0"/>
                </a:moveTo>
                <a:lnTo>
                  <a:pt x="2773164" y="0"/>
                </a:lnTo>
                <a:lnTo>
                  <a:pt x="2773164" y="2111071"/>
                </a:lnTo>
                <a:lnTo>
                  <a:pt x="0" y="21110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9144000" y="1083789"/>
            <a:ext cx="1543102" cy="1408676"/>
          </a:xfrm>
          <a:custGeom>
            <a:avLst/>
            <a:gdLst/>
            <a:ahLst/>
            <a:cxnLst/>
            <a:rect l="l" t="t" r="r" b="b"/>
            <a:pathLst>
              <a:path w="1543102" h="1408676">
                <a:moveTo>
                  <a:pt x="0" y="0"/>
                </a:moveTo>
                <a:lnTo>
                  <a:pt x="1543102" y="0"/>
                </a:lnTo>
                <a:lnTo>
                  <a:pt x="1543102" y="1408675"/>
                </a:lnTo>
                <a:lnTo>
                  <a:pt x="0" y="1408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757431" y="1393474"/>
            <a:ext cx="14480075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00"/>
              </a:lnSpc>
            </a:pPr>
            <a:r>
              <a:rPr lang="en-US" sz="6700" u="sng" spc="-67">
                <a:solidFill>
                  <a:srgbClr val="FDFDFE"/>
                </a:solidFill>
                <a:latin typeface="Ovo"/>
                <a:ea typeface="Ovo"/>
                <a:cs typeface="Ovo"/>
                <a:sym typeface="Ovo"/>
              </a:rPr>
              <a:t>Why This Matters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7431" y="2656381"/>
            <a:ext cx="16832991" cy="3024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0"/>
              </a:lnSpc>
            </a:pPr>
            <a:r>
              <a:rPr lang="en-US" sz="4300" i="1">
                <a:solidFill>
                  <a:srgbClr val="FDFDFE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• More accurate and reliable AI systems.</a:t>
            </a:r>
          </a:p>
          <a:p>
            <a:pPr algn="l">
              <a:lnSpc>
                <a:spcPts val="6020"/>
              </a:lnSpc>
            </a:pPr>
            <a:r>
              <a:rPr lang="en-US" sz="4300" i="1">
                <a:solidFill>
                  <a:srgbClr val="FDFDFE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• Solves complex problems beyond classical computing power.</a:t>
            </a:r>
          </a:p>
          <a:p>
            <a:pPr algn="l">
              <a:lnSpc>
                <a:spcPts val="6020"/>
              </a:lnSpc>
            </a:pPr>
            <a:r>
              <a:rPr lang="en-US" sz="4300" i="1">
                <a:solidFill>
                  <a:srgbClr val="FDFDFE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• Creates immediate commercial opportunities.</a:t>
            </a:r>
          </a:p>
          <a:p>
            <a:pPr algn="l">
              <a:lnSpc>
                <a:spcPts val="6020"/>
              </a:lnSpc>
            </a:pPr>
            <a:endParaRPr lang="en-US" sz="4300" i="1">
              <a:solidFill>
                <a:srgbClr val="FDFDFE"/>
              </a:solidFill>
              <a:latin typeface="Canva Sans Italics"/>
              <a:ea typeface="Canva Sans Italics"/>
              <a:cs typeface="Canva Sans Italics"/>
              <a:sym typeface="Canva Sans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57431" y="5286232"/>
            <a:ext cx="14480075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00"/>
              </a:lnSpc>
            </a:pPr>
            <a:r>
              <a:rPr lang="en-US" sz="6700" u="sng" spc="-67">
                <a:solidFill>
                  <a:srgbClr val="FDFDFE"/>
                </a:solidFill>
                <a:latin typeface="Ovo"/>
                <a:ea typeface="Ovo"/>
                <a:cs typeface="Ovo"/>
                <a:sym typeface="Ovo"/>
              </a:rPr>
              <a:t>Healthcare Impact: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7431" y="6294613"/>
            <a:ext cx="15239543" cy="4116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0"/>
              </a:lnSpc>
            </a:pPr>
            <a:r>
              <a:rPr lang="en-US" sz="3892" i="1">
                <a:solidFill>
                  <a:srgbClr val="FDFDFE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• Synthetic data for rare diseases improves AI training.</a:t>
            </a:r>
          </a:p>
          <a:p>
            <a:pPr algn="l">
              <a:lnSpc>
                <a:spcPts val="5450"/>
              </a:lnSpc>
            </a:pPr>
            <a:r>
              <a:rPr lang="en-US" sz="3892" i="1">
                <a:solidFill>
                  <a:srgbClr val="FDFDFE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• Faster clinical trial simulations.</a:t>
            </a:r>
          </a:p>
          <a:p>
            <a:pPr algn="l">
              <a:lnSpc>
                <a:spcPts val="5450"/>
              </a:lnSpc>
            </a:pPr>
            <a:r>
              <a:rPr lang="en-US" sz="3892" i="1">
                <a:solidFill>
                  <a:srgbClr val="FDFDFE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• Moves toward personalized medicine.</a:t>
            </a:r>
          </a:p>
          <a:p>
            <a:pPr algn="l">
              <a:lnSpc>
                <a:spcPts val="5450"/>
              </a:lnSpc>
            </a:pPr>
            <a:r>
              <a:rPr lang="en-US" sz="3892" i="1">
                <a:solidFill>
                  <a:srgbClr val="FDFDFE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• Quote: 'A new era for AI unlocked by quantum technologies.' – Dr. Thomas Ehmer, Merck KGaA.</a:t>
            </a:r>
          </a:p>
          <a:p>
            <a:pPr algn="l">
              <a:lnSpc>
                <a:spcPts val="5450"/>
              </a:lnSpc>
            </a:pPr>
            <a:endParaRPr lang="en-US" sz="3892" i="1">
              <a:solidFill>
                <a:srgbClr val="FDFDFE"/>
              </a:solidFill>
              <a:latin typeface="Canva Sans Italics"/>
              <a:ea typeface="Canva Sans Italics"/>
              <a:cs typeface="Canva Sans Italics"/>
              <a:sym typeface="Canva Sans Itali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7431" y="1393474"/>
            <a:ext cx="14480075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00"/>
              </a:lnSpc>
            </a:pPr>
            <a:r>
              <a:rPr lang="en-US" sz="6700" u="sng" spc="-67">
                <a:solidFill>
                  <a:srgbClr val="FDFDFE"/>
                </a:solidFill>
                <a:latin typeface="Ovo"/>
                <a:ea typeface="Ovo"/>
                <a:cs typeface="Ovo"/>
                <a:sym typeface="Ovo"/>
              </a:rPr>
              <a:t>Collaborations &amp; Partnerships:</a:t>
            </a:r>
          </a:p>
        </p:txBody>
      </p:sp>
      <p:sp>
        <p:nvSpPr>
          <p:cNvPr id="3" name="Freeform 3"/>
          <p:cNvSpPr/>
          <p:nvPr/>
        </p:nvSpPr>
        <p:spPr>
          <a:xfrm>
            <a:off x="15237506" y="0"/>
            <a:ext cx="3050494" cy="2558348"/>
          </a:xfrm>
          <a:custGeom>
            <a:avLst/>
            <a:gdLst/>
            <a:ahLst/>
            <a:cxnLst/>
            <a:rect l="l" t="t" r="r" b="b"/>
            <a:pathLst>
              <a:path w="3050494" h="2558348">
                <a:moveTo>
                  <a:pt x="0" y="0"/>
                </a:moveTo>
                <a:lnTo>
                  <a:pt x="3050494" y="0"/>
                </a:lnTo>
                <a:lnTo>
                  <a:pt x="3050494" y="2558348"/>
                </a:lnTo>
                <a:lnTo>
                  <a:pt x="0" y="255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28700" y="2665906"/>
            <a:ext cx="14718282" cy="333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sz="378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•</a:t>
            </a:r>
            <a:r>
              <a:rPr lang="en-US" sz="3789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HPE Group(in Italy)</a:t>
            </a:r>
            <a:r>
              <a:rPr lang="en-US" sz="378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: Battery design, aerodynamic optimization.</a:t>
            </a:r>
          </a:p>
          <a:p>
            <a:pPr algn="l">
              <a:lnSpc>
                <a:spcPts val="5305"/>
              </a:lnSpc>
            </a:pPr>
            <a:r>
              <a:rPr lang="en-US" sz="378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3789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SoftBank</a:t>
            </a:r>
            <a:r>
              <a:rPr lang="en-US" sz="378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: Commercial expansion and funding.</a:t>
            </a:r>
          </a:p>
          <a:p>
            <a:pPr algn="l">
              <a:lnSpc>
                <a:spcPts val="5305"/>
              </a:lnSpc>
            </a:pPr>
            <a:r>
              <a:rPr lang="en-US" sz="378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• Partnerships in pharma, automotive, materials science.</a:t>
            </a:r>
          </a:p>
          <a:p>
            <a:pPr algn="l">
              <a:lnSpc>
                <a:spcPts val="5305"/>
              </a:lnSpc>
            </a:pPr>
            <a:endParaRPr lang="en-US" sz="3789">
              <a:solidFill>
                <a:srgbClr val="FDFDF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57431" y="6117924"/>
            <a:ext cx="14480075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00"/>
              </a:lnSpc>
            </a:pPr>
            <a:r>
              <a:rPr lang="en-US" sz="6700" u="sng" spc="-67">
                <a:solidFill>
                  <a:srgbClr val="FDFDFE"/>
                </a:solidFill>
                <a:latin typeface="Ovo"/>
                <a:ea typeface="Ovo"/>
                <a:cs typeface="Ovo"/>
                <a:sym typeface="Ovo"/>
              </a:rPr>
              <a:t>The Helios System: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393004"/>
            <a:ext cx="14718282" cy="266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sz="378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• Launching mid-2025.</a:t>
            </a:r>
          </a:p>
          <a:p>
            <a:pPr algn="l">
              <a:lnSpc>
                <a:spcPts val="5305"/>
              </a:lnSpc>
            </a:pPr>
            <a:r>
              <a:rPr lang="en-US" sz="378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• Expands computational power exponentially.</a:t>
            </a:r>
          </a:p>
          <a:p>
            <a:pPr algn="l">
              <a:lnSpc>
                <a:spcPts val="5305"/>
              </a:lnSpc>
            </a:pPr>
            <a:r>
              <a:rPr lang="en-US" sz="378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• Focused on drug discovery and climate solutions.</a:t>
            </a:r>
          </a:p>
          <a:p>
            <a:pPr algn="l">
              <a:lnSpc>
                <a:spcPts val="5305"/>
              </a:lnSpc>
            </a:pPr>
            <a:endParaRPr lang="en-US" sz="3789">
              <a:solidFill>
                <a:srgbClr val="FDFDF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7431" y="1393474"/>
            <a:ext cx="14480075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00"/>
              </a:lnSpc>
            </a:pPr>
            <a:r>
              <a:rPr lang="en-US" sz="6700" u="sng" spc="-67">
                <a:solidFill>
                  <a:srgbClr val="FDFDFE"/>
                </a:solidFill>
                <a:latin typeface="Ovo"/>
                <a:ea typeface="Ovo"/>
                <a:cs typeface="Ovo"/>
                <a:sym typeface="Ovo"/>
              </a:rPr>
              <a:t>Business &amp; Market Impact:</a:t>
            </a:r>
          </a:p>
        </p:txBody>
      </p:sp>
      <p:sp>
        <p:nvSpPr>
          <p:cNvPr id="3" name="Freeform 3"/>
          <p:cNvSpPr/>
          <p:nvPr/>
        </p:nvSpPr>
        <p:spPr>
          <a:xfrm>
            <a:off x="15237506" y="0"/>
            <a:ext cx="3050494" cy="2558348"/>
          </a:xfrm>
          <a:custGeom>
            <a:avLst/>
            <a:gdLst/>
            <a:ahLst/>
            <a:cxnLst/>
            <a:rect l="l" t="t" r="r" b="b"/>
            <a:pathLst>
              <a:path w="3050494" h="2558348">
                <a:moveTo>
                  <a:pt x="0" y="0"/>
                </a:moveTo>
                <a:lnTo>
                  <a:pt x="3050494" y="0"/>
                </a:lnTo>
                <a:lnTo>
                  <a:pt x="3050494" y="2558348"/>
                </a:lnTo>
                <a:lnTo>
                  <a:pt x="0" y="255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3189404" y="6512577"/>
            <a:ext cx="2557578" cy="2418074"/>
          </a:xfrm>
          <a:custGeom>
            <a:avLst/>
            <a:gdLst/>
            <a:ahLst/>
            <a:cxnLst/>
            <a:rect l="l" t="t" r="r" b="b"/>
            <a:pathLst>
              <a:path w="2557578" h="2418074">
                <a:moveTo>
                  <a:pt x="0" y="0"/>
                </a:moveTo>
                <a:lnTo>
                  <a:pt x="2557578" y="0"/>
                </a:lnTo>
                <a:lnTo>
                  <a:pt x="2557578" y="2418073"/>
                </a:lnTo>
                <a:lnTo>
                  <a:pt x="0" y="2418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694544" y="2965986"/>
            <a:ext cx="2104876" cy="2104876"/>
          </a:xfrm>
          <a:custGeom>
            <a:avLst/>
            <a:gdLst/>
            <a:ahLst/>
            <a:cxnLst/>
            <a:rect l="l" t="t" r="r" b="b"/>
            <a:pathLst>
              <a:path w="2104876" h="2104876">
                <a:moveTo>
                  <a:pt x="0" y="0"/>
                </a:moveTo>
                <a:lnTo>
                  <a:pt x="2104876" y="0"/>
                </a:lnTo>
                <a:lnTo>
                  <a:pt x="2104876" y="2104876"/>
                </a:lnTo>
                <a:lnTo>
                  <a:pt x="0" y="2104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028700" y="2889786"/>
            <a:ext cx="14718282" cy="266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sz="378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• Marks transition from theory to real commercial use.</a:t>
            </a:r>
          </a:p>
          <a:p>
            <a:pPr algn="l">
              <a:lnSpc>
                <a:spcPts val="5305"/>
              </a:lnSpc>
            </a:pPr>
            <a:r>
              <a:rPr lang="en-US" sz="378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• Opportunities for AI startups, pharma, research.</a:t>
            </a:r>
          </a:p>
          <a:p>
            <a:pPr algn="l">
              <a:lnSpc>
                <a:spcPts val="5305"/>
              </a:lnSpc>
            </a:pPr>
            <a:r>
              <a:rPr lang="en-US" sz="378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• Sets new industry standard for AI model training. </a:t>
            </a:r>
          </a:p>
          <a:p>
            <a:pPr algn="l">
              <a:lnSpc>
                <a:spcPts val="5305"/>
              </a:lnSpc>
            </a:pPr>
            <a:endParaRPr lang="en-US" sz="3789">
              <a:solidFill>
                <a:srgbClr val="FDFDF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57431" y="6117924"/>
            <a:ext cx="14480075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00"/>
              </a:lnSpc>
            </a:pPr>
            <a:r>
              <a:rPr lang="en-US" sz="6700" u="sng" spc="-67">
                <a:solidFill>
                  <a:srgbClr val="FDFDFE"/>
                </a:solidFill>
                <a:latin typeface="Ovo"/>
                <a:ea typeface="Ovo"/>
                <a:cs typeface="Ovo"/>
                <a:sym typeface="Ovo"/>
              </a:rPr>
              <a:t>Challenges Ahead: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393004"/>
            <a:ext cx="14718282" cy="266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sz="378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• Integration with classical computing systems.</a:t>
            </a:r>
          </a:p>
          <a:p>
            <a:pPr algn="l">
              <a:lnSpc>
                <a:spcPts val="5305"/>
              </a:lnSpc>
            </a:pPr>
            <a:r>
              <a:rPr lang="en-US" sz="378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• Need for skilled quantum workforce.</a:t>
            </a:r>
          </a:p>
          <a:p>
            <a:pPr algn="l">
              <a:lnSpc>
                <a:spcPts val="5305"/>
              </a:lnSpc>
            </a:pPr>
            <a:r>
              <a:rPr lang="en-US" sz="3789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• Scaling hardware for larger AI models.</a:t>
            </a:r>
          </a:p>
          <a:p>
            <a:pPr algn="l">
              <a:lnSpc>
                <a:spcPts val="5305"/>
              </a:lnSpc>
            </a:pPr>
            <a:endParaRPr lang="en-US" sz="3789">
              <a:solidFill>
                <a:srgbClr val="FDFDF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37506" y="0"/>
            <a:ext cx="3050494" cy="2558348"/>
          </a:xfrm>
          <a:custGeom>
            <a:avLst/>
            <a:gdLst/>
            <a:ahLst/>
            <a:cxnLst/>
            <a:rect l="l" t="t" r="r" b="b"/>
            <a:pathLst>
              <a:path w="3050494" h="2558348">
                <a:moveTo>
                  <a:pt x="0" y="0"/>
                </a:moveTo>
                <a:lnTo>
                  <a:pt x="3050494" y="0"/>
                </a:lnTo>
                <a:lnTo>
                  <a:pt x="3050494" y="2558348"/>
                </a:lnTo>
                <a:lnTo>
                  <a:pt x="0" y="255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689244" y="6458561"/>
            <a:ext cx="2909512" cy="3175062"/>
          </a:xfrm>
          <a:custGeom>
            <a:avLst/>
            <a:gdLst/>
            <a:ahLst/>
            <a:cxnLst/>
            <a:rect l="l" t="t" r="r" b="b"/>
            <a:pathLst>
              <a:path w="2909512" h="3175062">
                <a:moveTo>
                  <a:pt x="0" y="0"/>
                </a:moveTo>
                <a:lnTo>
                  <a:pt x="2909512" y="0"/>
                </a:lnTo>
                <a:lnTo>
                  <a:pt x="2909512" y="3175062"/>
                </a:lnTo>
                <a:lnTo>
                  <a:pt x="0" y="317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6098268" y="1393474"/>
            <a:ext cx="6091464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00"/>
              </a:lnSpc>
            </a:pPr>
            <a:r>
              <a:rPr lang="en-US" sz="6700" u="sng" spc="-67">
                <a:solidFill>
                  <a:srgbClr val="FDFDFE"/>
                </a:solidFill>
                <a:latin typeface="Ovo"/>
                <a:ea typeface="Ovo"/>
                <a:cs typeface="Ovo"/>
                <a:sym typeface="Ovo"/>
              </a:rPr>
              <a:t>Future Outlook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86022"/>
            <a:ext cx="17755702" cy="3219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4571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• More collaborations and case studies coming soon.</a:t>
            </a:r>
          </a:p>
          <a:p>
            <a:pPr algn="l">
              <a:lnSpc>
                <a:spcPts val="6400"/>
              </a:lnSpc>
            </a:pPr>
            <a:r>
              <a:rPr lang="en-US" sz="4571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• Potential to revolutionize personalized medicine.</a:t>
            </a:r>
          </a:p>
          <a:p>
            <a:pPr algn="l">
              <a:lnSpc>
                <a:spcPts val="6400"/>
              </a:lnSpc>
            </a:pPr>
            <a:r>
              <a:rPr lang="en-US" sz="4571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• Turning point for AI and quantum computing.</a:t>
            </a:r>
          </a:p>
          <a:p>
            <a:pPr algn="l">
              <a:lnSpc>
                <a:spcPts val="6400"/>
              </a:lnSpc>
            </a:pPr>
            <a:endParaRPr lang="en-US" sz="4571">
              <a:solidFill>
                <a:srgbClr val="FDFDF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37506" y="0"/>
            <a:ext cx="3050494" cy="2558348"/>
          </a:xfrm>
          <a:custGeom>
            <a:avLst/>
            <a:gdLst/>
            <a:ahLst/>
            <a:cxnLst/>
            <a:rect l="l" t="t" r="r" b="b"/>
            <a:pathLst>
              <a:path w="3050494" h="2558348">
                <a:moveTo>
                  <a:pt x="0" y="0"/>
                </a:moveTo>
                <a:lnTo>
                  <a:pt x="3050494" y="0"/>
                </a:lnTo>
                <a:lnTo>
                  <a:pt x="3050494" y="2558348"/>
                </a:lnTo>
                <a:lnTo>
                  <a:pt x="0" y="255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2976887" y="3842391"/>
            <a:ext cx="3077405" cy="2602217"/>
          </a:xfrm>
          <a:custGeom>
            <a:avLst/>
            <a:gdLst/>
            <a:ahLst/>
            <a:cxnLst/>
            <a:rect l="l" t="t" r="r" b="b"/>
            <a:pathLst>
              <a:path w="3077405" h="2602217">
                <a:moveTo>
                  <a:pt x="0" y="0"/>
                </a:moveTo>
                <a:lnTo>
                  <a:pt x="3077405" y="0"/>
                </a:lnTo>
                <a:lnTo>
                  <a:pt x="3077405" y="2602218"/>
                </a:lnTo>
                <a:lnTo>
                  <a:pt x="0" y="26022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2864898" cy="3370972"/>
          </a:xfrm>
          <a:custGeom>
            <a:avLst/>
            <a:gdLst/>
            <a:ahLst/>
            <a:cxnLst/>
            <a:rect l="l" t="t" r="r" b="b"/>
            <a:pathLst>
              <a:path w="2864898" h="3370972">
                <a:moveTo>
                  <a:pt x="0" y="0"/>
                </a:moveTo>
                <a:lnTo>
                  <a:pt x="2864898" y="0"/>
                </a:lnTo>
                <a:lnTo>
                  <a:pt x="2864898" y="3370972"/>
                </a:lnTo>
                <a:lnTo>
                  <a:pt x="0" y="3370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7239858" y="1654743"/>
            <a:ext cx="3808283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00"/>
              </a:lnSpc>
            </a:pPr>
            <a:r>
              <a:rPr lang="en-US" sz="6700" u="sng" spc="-67">
                <a:solidFill>
                  <a:srgbClr val="FDFDFE"/>
                </a:solidFill>
                <a:latin typeface="Ovo"/>
                <a:ea typeface="Ovo"/>
                <a:cs typeface="Ovo"/>
                <a:sym typeface="Ovo"/>
              </a:rPr>
              <a:t>Reference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482661"/>
            <a:ext cx="15933912" cy="434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3"/>
              </a:lnSpc>
            </a:pPr>
            <a:r>
              <a:rPr lang="en-US" sz="4102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4102" u="sng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  <a:hlinkClick r:id="rId6" tooltip="https://arxiv.org/abs/2407.06421"/>
              </a:rPr>
              <a:t>https://arxiv.org/abs/2407.06421</a:t>
            </a:r>
          </a:p>
          <a:p>
            <a:pPr algn="l">
              <a:lnSpc>
                <a:spcPts val="5743"/>
              </a:lnSpc>
            </a:pPr>
            <a:r>
              <a:rPr lang="en-US" sz="4102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4102" u="sng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  <a:hlinkClick r:id="rId7" tooltip="https://arxiv.org/pdf/2407.06421"/>
              </a:rPr>
              <a:t>https://arxiv.org/pdf/2407.06421</a:t>
            </a:r>
          </a:p>
          <a:p>
            <a:pPr algn="l">
              <a:lnSpc>
                <a:spcPts val="5743"/>
              </a:lnSpc>
            </a:pPr>
            <a:r>
              <a:rPr lang="en-US" sz="4102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•</a:t>
            </a:r>
            <a:r>
              <a:rPr lang="en-US" sz="4102" u="sng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  <a:hlinkClick r:id="rId8" tooltip="https://algorithmiq.fi"/>
              </a:rPr>
              <a:t> https://algorithmiq.fi/</a:t>
            </a:r>
          </a:p>
          <a:p>
            <a:pPr algn="l">
              <a:lnSpc>
                <a:spcPts val="5743"/>
              </a:lnSpc>
            </a:pPr>
            <a:r>
              <a:rPr lang="en-US" sz="4102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4102" u="sng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  <a:hlinkClick r:id="rId9" tooltip="https://www.quantinuum.com/press-releases/quantinuum-announces-generative-quantum-ai-breakthrough-with-massive-commercial-potential"/>
              </a:rPr>
              <a:t>https://www.quantinuum.com/press-releases/quantinuum-announces-generative-quantum-ai-breakthrough-with-massive-commercial-potential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37506" y="0"/>
            <a:ext cx="3050494" cy="2558348"/>
          </a:xfrm>
          <a:custGeom>
            <a:avLst/>
            <a:gdLst/>
            <a:ahLst/>
            <a:cxnLst/>
            <a:rect l="l" t="t" r="r" b="b"/>
            <a:pathLst>
              <a:path w="3050494" h="2558348">
                <a:moveTo>
                  <a:pt x="0" y="0"/>
                </a:moveTo>
                <a:lnTo>
                  <a:pt x="3050494" y="0"/>
                </a:lnTo>
                <a:lnTo>
                  <a:pt x="3050494" y="2558348"/>
                </a:lnTo>
                <a:lnTo>
                  <a:pt x="0" y="255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41749" y="734623"/>
            <a:ext cx="1446409" cy="1685434"/>
          </a:xfrm>
          <a:custGeom>
            <a:avLst/>
            <a:gdLst/>
            <a:ahLst/>
            <a:cxnLst/>
            <a:rect l="l" t="t" r="r" b="b"/>
            <a:pathLst>
              <a:path w="1446409" h="1685434">
                <a:moveTo>
                  <a:pt x="0" y="0"/>
                </a:moveTo>
                <a:lnTo>
                  <a:pt x="1446409" y="0"/>
                </a:lnTo>
                <a:lnTo>
                  <a:pt x="1446409" y="1685434"/>
                </a:lnTo>
                <a:lnTo>
                  <a:pt x="0" y="1685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3448164" y="3989896"/>
            <a:ext cx="3578683" cy="4844241"/>
          </a:xfrm>
          <a:custGeom>
            <a:avLst/>
            <a:gdLst/>
            <a:ahLst/>
            <a:cxnLst/>
            <a:rect l="l" t="t" r="r" b="b"/>
            <a:pathLst>
              <a:path w="3578683" h="4844241">
                <a:moveTo>
                  <a:pt x="0" y="0"/>
                </a:moveTo>
                <a:lnTo>
                  <a:pt x="3578683" y="0"/>
                </a:lnTo>
                <a:lnTo>
                  <a:pt x="3578683" y="4844242"/>
                </a:lnTo>
                <a:lnTo>
                  <a:pt x="0" y="4844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2088158" y="1271150"/>
            <a:ext cx="4391535" cy="1148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3"/>
              </a:lnSpc>
            </a:pPr>
            <a:r>
              <a:rPr lang="en-US" sz="675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Overview: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1749" y="4534957"/>
            <a:ext cx="11597115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AutoNum type="arabicPeriod"/>
            </a:pPr>
            <a:r>
              <a:rPr lang="en-US" sz="5199" b="1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6" tooltip="https://arxiv.org/abs/2407.06421"/>
              </a:rPr>
              <a:t>Research Paper</a:t>
            </a: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&amp; code for it.  </a:t>
            </a:r>
          </a:p>
          <a:p>
            <a:pPr marL="1122679" lvl="1" indent="-561340" algn="l">
              <a:lnSpc>
                <a:spcPts val="7279"/>
              </a:lnSpc>
              <a:buAutoNum type="arabicPeriod"/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Company (</a:t>
            </a:r>
            <a:r>
              <a:rPr lang="en-US" sz="5199" b="1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7" tooltip="https://algorithmiq.fi"/>
              </a:rPr>
              <a:t>algorithmiq</a:t>
            </a: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).</a:t>
            </a:r>
          </a:p>
          <a:p>
            <a:pPr marL="1122679" lvl="1" indent="-561340" algn="l">
              <a:lnSpc>
                <a:spcPts val="7279"/>
              </a:lnSpc>
              <a:buAutoNum type="arabicPeriod"/>
            </a:pPr>
            <a:r>
              <a:rPr lang="en-US" sz="5199" b="1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8" tooltip="https://www.quantinuum.com/press-releases/quantinuum-announces-generative-quantum-ai-breakthrough-with-massive-commercial-potential"/>
              </a:rPr>
              <a:t>News 2025</a:t>
            </a: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l">
              <a:lnSpc>
                <a:spcPts val="7279"/>
              </a:lnSpc>
            </a:pPr>
            <a:endParaRPr lang="en-US" sz="51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37506" y="0"/>
            <a:ext cx="3050494" cy="2558348"/>
          </a:xfrm>
          <a:custGeom>
            <a:avLst/>
            <a:gdLst/>
            <a:ahLst/>
            <a:cxnLst/>
            <a:rect l="l" t="t" r="r" b="b"/>
            <a:pathLst>
              <a:path w="3050494" h="2558348">
                <a:moveTo>
                  <a:pt x="0" y="0"/>
                </a:moveTo>
                <a:lnTo>
                  <a:pt x="3050494" y="0"/>
                </a:lnTo>
                <a:lnTo>
                  <a:pt x="3050494" y="2558348"/>
                </a:lnTo>
                <a:lnTo>
                  <a:pt x="0" y="255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2099473" y="2681333"/>
            <a:ext cx="2119647" cy="2164994"/>
          </a:xfrm>
          <a:custGeom>
            <a:avLst/>
            <a:gdLst/>
            <a:ahLst/>
            <a:cxnLst/>
            <a:rect l="l" t="t" r="r" b="b"/>
            <a:pathLst>
              <a:path w="2119647" h="2164994">
                <a:moveTo>
                  <a:pt x="0" y="0"/>
                </a:moveTo>
                <a:lnTo>
                  <a:pt x="2119647" y="0"/>
                </a:lnTo>
                <a:lnTo>
                  <a:pt x="2119647" y="2164994"/>
                </a:lnTo>
                <a:lnTo>
                  <a:pt x="0" y="2164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57431" y="1105184"/>
            <a:ext cx="14480075" cy="175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00"/>
              </a:lnSpc>
            </a:pPr>
            <a:r>
              <a:rPr lang="en-US" sz="6700" u="sng" spc="-67">
                <a:solidFill>
                  <a:srgbClr val="FDFDFE"/>
                </a:solidFill>
                <a:latin typeface="Ovo"/>
                <a:ea typeface="Ovo"/>
                <a:cs typeface="Ovo"/>
                <a:sym typeface="Ovo"/>
                <a:hlinkClick r:id="rId5" tooltip="https://arxiv.org/pdf/2407.06421"/>
              </a:rPr>
              <a:t>Variational </a:t>
            </a:r>
            <a:r>
              <a:rPr lang="en-US" sz="6700" u="sng" spc="-67">
                <a:solidFill>
                  <a:srgbClr val="FDFDFE"/>
                </a:solidFill>
                <a:latin typeface="Ovo"/>
                <a:ea typeface="Ovo"/>
                <a:cs typeface="Ovo"/>
                <a:sym typeface="Ovo"/>
                <a:hlinkClick r:id="rId5" tooltip="https://arxiv.org/pdf/2407.06421"/>
              </a:rPr>
              <a:t>Quantum Algorithms for Combinatorial Optimization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5636" y="3668580"/>
            <a:ext cx="103462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i="1" u="sng">
                <a:solidFill>
                  <a:srgbClr val="FDFDFE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Problem: MaxCut Optimization</a:t>
            </a:r>
            <a:r>
              <a:rPr lang="en-US" sz="5199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1217" y="5384350"/>
            <a:ext cx="18288000" cy="359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MaxCut: 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Partition nodes of a graph into two sets to maximize the number of edges cut.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NP-hard 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combinatorial optimization problem.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Relevant for network design, logistics, and machine learning.</a:t>
            </a:r>
          </a:p>
          <a:p>
            <a:pPr algn="ctr">
              <a:lnSpc>
                <a:spcPts val="5740"/>
              </a:lnSpc>
            </a:pPr>
            <a:endParaRPr lang="en-US" sz="4100">
              <a:solidFill>
                <a:srgbClr val="FDFDF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37506" y="0"/>
            <a:ext cx="3050494" cy="2558348"/>
          </a:xfrm>
          <a:custGeom>
            <a:avLst/>
            <a:gdLst/>
            <a:ahLst/>
            <a:cxnLst/>
            <a:rect l="l" t="t" r="r" b="b"/>
            <a:pathLst>
              <a:path w="3050494" h="2558348">
                <a:moveTo>
                  <a:pt x="0" y="0"/>
                </a:moveTo>
                <a:lnTo>
                  <a:pt x="3050494" y="0"/>
                </a:lnTo>
                <a:lnTo>
                  <a:pt x="3050494" y="2558348"/>
                </a:lnTo>
                <a:lnTo>
                  <a:pt x="0" y="255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3723648" y="2736383"/>
            <a:ext cx="2750074" cy="2750074"/>
          </a:xfrm>
          <a:custGeom>
            <a:avLst/>
            <a:gdLst/>
            <a:ahLst/>
            <a:cxnLst/>
            <a:rect l="l" t="t" r="r" b="b"/>
            <a:pathLst>
              <a:path w="2750074" h="2750074">
                <a:moveTo>
                  <a:pt x="0" y="0"/>
                </a:moveTo>
                <a:lnTo>
                  <a:pt x="2750074" y="0"/>
                </a:lnTo>
                <a:lnTo>
                  <a:pt x="2750074" y="2750074"/>
                </a:lnTo>
                <a:lnTo>
                  <a:pt x="0" y="27500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4997348" cy="1919598"/>
          </a:xfrm>
          <a:custGeom>
            <a:avLst/>
            <a:gdLst/>
            <a:ahLst/>
            <a:cxnLst/>
            <a:rect l="l" t="t" r="r" b="b"/>
            <a:pathLst>
              <a:path w="4997348" h="2395589">
                <a:moveTo>
                  <a:pt x="0" y="0"/>
                </a:moveTo>
                <a:lnTo>
                  <a:pt x="4997348" y="0"/>
                </a:lnTo>
                <a:lnTo>
                  <a:pt x="4997348" y="2395588"/>
                </a:lnTo>
                <a:lnTo>
                  <a:pt x="0" y="2395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3130833" y="6642344"/>
            <a:ext cx="12483773" cy="3401828"/>
          </a:xfrm>
          <a:custGeom>
            <a:avLst/>
            <a:gdLst/>
            <a:ahLst/>
            <a:cxnLst/>
            <a:rect l="l" t="t" r="r" b="b"/>
            <a:pathLst>
              <a:path w="12483773" h="3401828">
                <a:moveTo>
                  <a:pt x="0" y="0"/>
                </a:moveTo>
                <a:lnTo>
                  <a:pt x="12483772" y="0"/>
                </a:lnTo>
                <a:lnTo>
                  <a:pt x="12483772" y="3401828"/>
                </a:lnTo>
                <a:lnTo>
                  <a:pt x="0" y="3401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991829" y="1849288"/>
            <a:ext cx="834401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i="1" u="sng" dirty="0">
                <a:solidFill>
                  <a:srgbClr val="FDFDFE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Solution Approach: QAOA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9216" y="3647152"/>
            <a:ext cx="9359045" cy="340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7064" lvl="1" indent="-348532" algn="l">
              <a:lnSpc>
                <a:spcPts val="4520"/>
              </a:lnSpc>
              <a:buFont typeface="Arial"/>
              <a:buChar char="•"/>
            </a:pPr>
            <a:r>
              <a:rPr lang="en-US" sz="3228" b="1" dirty="0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Build a parameterized quantum circuit:</a:t>
            </a:r>
          </a:p>
          <a:p>
            <a:pPr algn="l">
              <a:lnSpc>
                <a:spcPts val="4520"/>
              </a:lnSpc>
            </a:pPr>
            <a:r>
              <a:rPr lang="en-US" sz="3228" b="1" dirty="0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</a:t>
            </a:r>
            <a:r>
              <a:rPr lang="en-US" sz="3228" dirty="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Cost layer: Apply CNOT-RZ-CNOT per edge.</a:t>
            </a:r>
          </a:p>
          <a:p>
            <a:pPr algn="l">
              <a:lnSpc>
                <a:spcPts val="4520"/>
              </a:lnSpc>
            </a:pPr>
            <a:r>
              <a:rPr lang="en-US" sz="3228" dirty="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        Mixer layer: RX rotations on all qubits.</a:t>
            </a:r>
          </a:p>
          <a:p>
            <a:pPr marL="697064" lvl="1" indent="-348532" algn="l">
              <a:lnSpc>
                <a:spcPts val="4520"/>
              </a:lnSpc>
              <a:buFont typeface="Arial"/>
              <a:buChar char="•"/>
            </a:pPr>
            <a:r>
              <a:rPr lang="en-US" sz="3228" b="1" dirty="0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Optimize parameters (γ, β) </a:t>
            </a:r>
            <a:r>
              <a:rPr lang="en-US" sz="3228" dirty="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using classical optimizer to maximize expected cut value</a:t>
            </a:r>
            <a:r>
              <a:rPr lang="en-US" sz="3228" b="1" dirty="0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ctr">
              <a:lnSpc>
                <a:spcPts val="4520"/>
              </a:lnSpc>
            </a:pPr>
            <a:endParaRPr lang="en-US" sz="3228" b="1" dirty="0">
              <a:solidFill>
                <a:srgbClr val="FDFDFE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37506" y="0"/>
            <a:ext cx="3050494" cy="2558348"/>
          </a:xfrm>
          <a:custGeom>
            <a:avLst/>
            <a:gdLst/>
            <a:ahLst/>
            <a:cxnLst/>
            <a:rect l="l" t="t" r="r" b="b"/>
            <a:pathLst>
              <a:path w="3050494" h="2558348">
                <a:moveTo>
                  <a:pt x="0" y="0"/>
                </a:moveTo>
                <a:lnTo>
                  <a:pt x="3050494" y="0"/>
                </a:lnTo>
                <a:lnTo>
                  <a:pt x="3050494" y="2558348"/>
                </a:lnTo>
                <a:lnTo>
                  <a:pt x="0" y="255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028700" y="647546"/>
            <a:ext cx="2237913" cy="2237913"/>
          </a:xfrm>
          <a:custGeom>
            <a:avLst/>
            <a:gdLst/>
            <a:ahLst/>
            <a:cxnLst/>
            <a:rect l="l" t="t" r="r" b="b"/>
            <a:pathLst>
              <a:path w="2237913" h="2237913">
                <a:moveTo>
                  <a:pt x="0" y="0"/>
                </a:moveTo>
                <a:lnTo>
                  <a:pt x="2237913" y="0"/>
                </a:lnTo>
                <a:lnTo>
                  <a:pt x="2237913" y="2237913"/>
                </a:lnTo>
                <a:lnTo>
                  <a:pt x="0" y="223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4818202" y="2885459"/>
            <a:ext cx="2441098" cy="2463493"/>
          </a:xfrm>
          <a:custGeom>
            <a:avLst/>
            <a:gdLst/>
            <a:ahLst/>
            <a:cxnLst/>
            <a:rect l="l" t="t" r="r" b="b"/>
            <a:pathLst>
              <a:path w="2441098" h="2463493">
                <a:moveTo>
                  <a:pt x="0" y="0"/>
                </a:moveTo>
                <a:lnTo>
                  <a:pt x="2441098" y="0"/>
                </a:lnTo>
                <a:lnTo>
                  <a:pt x="2441098" y="2463493"/>
                </a:lnTo>
                <a:lnTo>
                  <a:pt x="0" y="24634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6990100" y="1671253"/>
            <a:ext cx="430780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u="sng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9328" y="3879642"/>
            <a:ext cx="17968672" cy="503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Random graphs: 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Erdős–Rényi with n=10,20.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Depth p 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= 1,2,3.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Simulated circuits in 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Cirq.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Classical optimizers: BFGS 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(gradient-based) and </a:t>
            </a: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Nelder-Mead 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(no gradient).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Compute approximation ratio: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 QAOA / classical max cut.</a:t>
            </a:r>
          </a:p>
          <a:p>
            <a:pPr algn="ctr">
              <a:lnSpc>
                <a:spcPts val="5740"/>
              </a:lnSpc>
            </a:pPr>
            <a:endParaRPr lang="en-US" sz="4100">
              <a:solidFill>
                <a:srgbClr val="FDFDF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37506" y="0"/>
            <a:ext cx="3050494" cy="2558348"/>
          </a:xfrm>
          <a:custGeom>
            <a:avLst/>
            <a:gdLst/>
            <a:ahLst/>
            <a:cxnLst/>
            <a:rect l="l" t="t" r="r" b="b"/>
            <a:pathLst>
              <a:path w="3050494" h="2558348">
                <a:moveTo>
                  <a:pt x="0" y="0"/>
                </a:moveTo>
                <a:lnTo>
                  <a:pt x="3050494" y="0"/>
                </a:lnTo>
                <a:lnTo>
                  <a:pt x="3050494" y="2558348"/>
                </a:lnTo>
                <a:lnTo>
                  <a:pt x="0" y="255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4997348" cy="2162426"/>
          </a:xfrm>
          <a:custGeom>
            <a:avLst/>
            <a:gdLst/>
            <a:ahLst/>
            <a:cxnLst/>
            <a:rect l="l" t="t" r="r" b="b"/>
            <a:pathLst>
              <a:path w="4997348" h="2395589">
                <a:moveTo>
                  <a:pt x="0" y="0"/>
                </a:moveTo>
                <a:lnTo>
                  <a:pt x="4997348" y="0"/>
                </a:lnTo>
                <a:lnTo>
                  <a:pt x="4997348" y="2395588"/>
                </a:lnTo>
                <a:lnTo>
                  <a:pt x="0" y="2395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-10800000">
            <a:off x="13290652" y="8060506"/>
            <a:ext cx="4997348" cy="2226494"/>
          </a:xfrm>
          <a:custGeom>
            <a:avLst/>
            <a:gdLst/>
            <a:ahLst/>
            <a:cxnLst/>
            <a:rect l="l" t="t" r="r" b="b"/>
            <a:pathLst>
              <a:path w="4997348" h="2395589">
                <a:moveTo>
                  <a:pt x="0" y="0"/>
                </a:moveTo>
                <a:lnTo>
                  <a:pt x="4997348" y="0"/>
                </a:lnTo>
                <a:lnTo>
                  <a:pt x="4997348" y="2395588"/>
                </a:lnTo>
                <a:lnTo>
                  <a:pt x="0" y="2395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5838250" y="1671253"/>
            <a:ext cx="718970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u="sng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 &amp; Key Findings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525029"/>
            <a:ext cx="15250597" cy="4315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QAOA 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achieved ~70–80% of classical solution quality.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Best average: 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~0.8 for n=20, p=3 (non-gradient optimizer).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Runtime grows roughly linearly with p.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Gradient-based optimizer (BFGS) significantly faster:</a:t>
            </a:r>
          </a:p>
          <a:p>
            <a:pPr algn="l">
              <a:lnSpc>
                <a:spcPts val="5740"/>
              </a:lnSpc>
            </a:pP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              - p=1 → ~2s, p=3 → ~8s (vs ~36s for Nelder-Mead).</a:t>
            </a:r>
          </a:p>
          <a:p>
            <a:pPr algn="ctr">
              <a:lnSpc>
                <a:spcPts val="5740"/>
              </a:lnSpc>
            </a:pPr>
            <a:endParaRPr lang="en-US" sz="4100">
              <a:solidFill>
                <a:srgbClr val="FDFDF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37506" y="0"/>
            <a:ext cx="3050494" cy="2558348"/>
          </a:xfrm>
          <a:custGeom>
            <a:avLst/>
            <a:gdLst/>
            <a:ahLst/>
            <a:cxnLst/>
            <a:rect l="l" t="t" r="r" b="b"/>
            <a:pathLst>
              <a:path w="3050494" h="2558348">
                <a:moveTo>
                  <a:pt x="0" y="0"/>
                </a:moveTo>
                <a:lnTo>
                  <a:pt x="3050494" y="0"/>
                </a:lnTo>
                <a:lnTo>
                  <a:pt x="3050494" y="2558348"/>
                </a:lnTo>
                <a:lnTo>
                  <a:pt x="0" y="255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4997348" cy="2395589"/>
          </a:xfrm>
          <a:custGeom>
            <a:avLst/>
            <a:gdLst/>
            <a:ahLst/>
            <a:cxnLst/>
            <a:rect l="l" t="t" r="r" b="b"/>
            <a:pathLst>
              <a:path w="4997348" h="2395589">
                <a:moveTo>
                  <a:pt x="0" y="0"/>
                </a:moveTo>
                <a:lnTo>
                  <a:pt x="4997348" y="0"/>
                </a:lnTo>
                <a:lnTo>
                  <a:pt x="4997348" y="2395588"/>
                </a:lnTo>
                <a:lnTo>
                  <a:pt x="0" y="2395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532871" y="3465821"/>
            <a:ext cx="991658" cy="918458"/>
          </a:xfrm>
          <a:custGeom>
            <a:avLst/>
            <a:gdLst/>
            <a:ahLst/>
            <a:cxnLst/>
            <a:rect l="l" t="t" r="r" b="b"/>
            <a:pathLst>
              <a:path w="991658" h="918458">
                <a:moveTo>
                  <a:pt x="0" y="0"/>
                </a:moveTo>
                <a:lnTo>
                  <a:pt x="991658" y="0"/>
                </a:lnTo>
                <a:lnTo>
                  <a:pt x="991658" y="918458"/>
                </a:lnTo>
                <a:lnTo>
                  <a:pt x="0" y="918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8910140" y="3465821"/>
            <a:ext cx="950270" cy="950270"/>
          </a:xfrm>
          <a:custGeom>
            <a:avLst/>
            <a:gdLst/>
            <a:ahLst/>
            <a:cxnLst/>
            <a:rect l="l" t="t" r="r" b="b"/>
            <a:pathLst>
              <a:path w="950270" h="950270">
                <a:moveTo>
                  <a:pt x="0" y="0"/>
                </a:moveTo>
                <a:lnTo>
                  <a:pt x="950270" y="0"/>
                </a:lnTo>
                <a:lnTo>
                  <a:pt x="950270" y="950270"/>
                </a:lnTo>
                <a:lnTo>
                  <a:pt x="0" y="9502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6275249" y="1671253"/>
            <a:ext cx="57375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u="sng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 Code vs Paper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2081" y="3431144"/>
            <a:ext cx="4038725" cy="880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5"/>
              </a:lnSpc>
              <a:spcBef>
                <a:spcPct val="0"/>
              </a:spcBef>
            </a:pPr>
            <a:r>
              <a:rPr lang="en-US" sz="5154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Similarities: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4803829"/>
            <a:ext cx="8514203" cy="4777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16" lvl="1" indent="-421008" algn="l">
              <a:lnSpc>
                <a:spcPts val="5460"/>
              </a:lnSpc>
              <a:buFont typeface="Arial"/>
              <a:buChar char="•"/>
            </a:pPr>
            <a:r>
              <a:rPr lang="en-US" sz="39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Same QAOA ansatz: </a:t>
            </a:r>
            <a:r>
              <a:rPr lang="en-US" sz="39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H → CNOT-RZ-CNOT → RX per qubit.</a:t>
            </a:r>
          </a:p>
          <a:p>
            <a:pPr marL="842016" lvl="1" indent="-421008" algn="l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Uses statevector simulation for exact expectation value.</a:t>
            </a:r>
          </a:p>
          <a:p>
            <a:pPr marL="842016" lvl="1" indent="-421008" algn="l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Optimizes parameters classically.</a:t>
            </a:r>
          </a:p>
          <a:p>
            <a:pPr algn="l">
              <a:lnSpc>
                <a:spcPts val="5460"/>
              </a:lnSpc>
              <a:spcBef>
                <a:spcPct val="0"/>
              </a:spcBef>
            </a:pPr>
            <a:endParaRPr lang="en-US" sz="3900">
              <a:solidFill>
                <a:srgbClr val="FDFDF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398963" y="3431144"/>
            <a:ext cx="4082875" cy="880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5"/>
              </a:lnSpc>
              <a:spcBef>
                <a:spcPct val="0"/>
              </a:spcBef>
            </a:pPr>
            <a:r>
              <a:rPr lang="en-US" sz="5154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Differences: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0" y="4803829"/>
            <a:ext cx="10079787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3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 b="1" dirty="0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My code uses COBYLA (no gradient).</a:t>
            </a:r>
          </a:p>
          <a:p>
            <a:pPr algn="l">
              <a:lnSpc>
                <a:spcPts val="4760"/>
              </a:lnSpc>
            </a:pPr>
            <a:r>
              <a:rPr lang="en-US" sz="3400" b="1" dirty="0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</a:t>
            </a:r>
            <a:r>
              <a:rPr lang="en-US" sz="3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x  paper used BFGS + Nelder–Mead.</a:t>
            </a:r>
          </a:p>
          <a:p>
            <a:pPr marL="734063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 b="1" dirty="0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 ran on 1 small graph n=5</a:t>
            </a:r>
          </a:p>
          <a:p>
            <a:pPr algn="l">
              <a:lnSpc>
                <a:spcPts val="4760"/>
              </a:lnSpc>
            </a:pPr>
            <a:r>
              <a:rPr lang="en-US" sz="3400" b="1" dirty="0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</a:t>
            </a:r>
            <a:r>
              <a:rPr lang="en-US" sz="3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  paper ran 100 random graphs (n=10, n=20).</a:t>
            </a:r>
          </a:p>
          <a:p>
            <a:pPr marL="734063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 b="1" dirty="0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 used p=1 only.</a:t>
            </a:r>
          </a:p>
          <a:p>
            <a:pPr algn="l">
              <a:lnSpc>
                <a:spcPts val="4760"/>
              </a:lnSpc>
            </a:pPr>
            <a:r>
              <a:rPr lang="en-US" sz="3400" b="1" dirty="0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</a:t>
            </a:r>
            <a:r>
              <a:rPr lang="en-US" sz="3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x  paper explored p=1,2,3.</a:t>
            </a:r>
          </a:p>
          <a:p>
            <a:pPr algn="l">
              <a:lnSpc>
                <a:spcPts val="4760"/>
              </a:lnSpc>
            </a:pPr>
            <a:endParaRPr lang="en-US" sz="34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760"/>
              </a:lnSpc>
              <a:spcBef>
                <a:spcPct val="0"/>
              </a:spcBef>
            </a:pPr>
            <a:endParaRPr lang="en-US" sz="34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37506" y="0"/>
            <a:ext cx="3050494" cy="2558348"/>
          </a:xfrm>
          <a:custGeom>
            <a:avLst/>
            <a:gdLst/>
            <a:ahLst/>
            <a:cxnLst/>
            <a:rect l="l" t="t" r="r" b="b"/>
            <a:pathLst>
              <a:path w="3050494" h="2558348">
                <a:moveTo>
                  <a:pt x="0" y="0"/>
                </a:moveTo>
                <a:lnTo>
                  <a:pt x="3050494" y="0"/>
                </a:lnTo>
                <a:lnTo>
                  <a:pt x="3050494" y="2558348"/>
                </a:lnTo>
                <a:lnTo>
                  <a:pt x="0" y="255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25936" y="3658141"/>
            <a:ext cx="2333364" cy="2970719"/>
          </a:xfrm>
          <a:custGeom>
            <a:avLst/>
            <a:gdLst/>
            <a:ahLst/>
            <a:cxnLst/>
            <a:rect l="l" t="t" r="r" b="b"/>
            <a:pathLst>
              <a:path w="2333364" h="2970719">
                <a:moveTo>
                  <a:pt x="0" y="0"/>
                </a:moveTo>
                <a:lnTo>
                  <a:pt x="2333364" y="0"/>
                </a:lnTo>
                <a:lnTo>
                  <a:pt x="2333364" y="2970718"/>
                </a:lnTo>
                <a:lnTo>
                  <a:pt x="0" y="297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57431" y="1105184"/>
            <a:ext cx="14480075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00"/>
              </a:lnSpc>
            </a:pPr>
            <a:r>
              <a:rPr lang="en-US" sz="6700" u="sng" spc="-67">
                <a:solidFill>
                  <a:srgbClr val="FDFDFE"/>
                </a:solidFill>
                <a:latin typeface="Ovo"/>
                <a:ea typeface="Ovo"/>
                <a:cs typeface="Ovo"/>
                <a:sym typeface="Ovo"/>
                <a:hlinkClick r:id="rId5" tooltip="https://algorithmiq.fi"/>
              </a:rPr>
              <a:t>Algorithmiq</a:t>
            </a:r>
            <a:r>
              <a:rPr lang="en-US" sz="6700" u="sng" spc="-67">
                <a:solidFill>
                  <a:srgbClr val="FDFDFE"/>
                </a:solidFill>
                <a:latin typeface="Ovo"/>
                <a:ea typeface="Ovo"/>
                <a:cs typeface="Ovo"/>
                <a:sym typeface="Ovo"/>
                <a:hlinkClick r:id="rId5" tooltip="https://algorithmiq.fi"/>
              </a:rPr>
              <a:t> Company</a:t>
            </a:r>
            <a:r>
              <a:rPr lang="en-US" sz="6700" u="sng" spc="-67">
                <a:solidFill>
                  <a:srgbClr val="FDFDFE"/>
                </a:solidFill>
                <a:latin typeface="Ovo"/>
                <a:ea typeface="Ovo"/>
                <a:cs typeface="Ovo"/>
                <a:sym typeface="Ovo"/>
              </a:rPr>
              <a:t>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7431" y="4652327"/>
            <a:ext cx="802203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i="1" u="sng">
                <a:solidFill>
                  <a:srgbClr val="FDFDFE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Company Overview: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1970" y="5943600"/>
            <a:ext cx="18569286" cy="359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Name: 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Algorithmiq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Founded: 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2020 – Helsinki, Finland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Mission: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 Revolutionize life sciences through quantum computing,</a:t>
            </a:r>
          </a:p>
          <a:p>
            <a:pPr algn="l">
              <a:lnSpc>
                <a:spcPts val="5740"/>
              </a:lnSpc>
            </a:pP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    focusing on drug discovery, molecular design, and materials science.</a:t>
            </a:r>
          </a:p>
          <a:p>
            <a:pPr algn="ctr">
              <a:lnSpc>
                <a:spcPts val="5740"/>
              </a:lnSpc>
            </a:pPr>
            <a:endParaRPr lang="en-US" sz="4100">
              <a:solidFill>
                <a:srgbClr val="FDFDF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47098" y="4026014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4176296" y="2444048"/>
            <a:ext cx="11711404" cy="1035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39"/>
              </a:lnSpc>
            </a:pPr>
            <a:r>
              <a:rPr lang="en-US" sz="60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“Bringing quantum to life“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37506" y="0"/>
            <a:ext cx="3050494" cy="2558348"/>
          </a:xfrm>
          <a:custGeom>
            <a:avLst/>
            <a:gdLst/>
            <a:ahLst/>
            <a:cxnLst/>
            <a:rect l="l" t="t" r="r" b="b"/>
            <a:pathLst>
              <a:path w="3050494" h="2558348">
                <a:moveTo>
                  <a:pt x="0" y="0"/>
                </a:moveTo>
                <a:lnTo>
                  <a:pt x="3050494" y="0"/>
                </a:lnTo>
                <a:lnTo>
                  <a:pt x="3050494" y="2558348"/>
                </a:lnTo>
                <a:lnTo>
                  <a:pt x="0" y="255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315672" y="158329"/>
            <a:ext cx="1711964" cy="2014377"/>
          </a:xfrm>
          <a:custGeom>
            <a:avLst/>
            <a:gdLst/>
            <a:ahLst/>
            <a:cxnLst/>
            <a:rect l="l" t="t" r="r" b="b"/>
            <a:pathLst>
              <a:path w="1711964" h="2014377">
                <a:moveTo>
                  <a:pt x="0" y="0"/>
                </a:moveTo>
                <a:lnTo>
                  <a:pt x="1711965" y="0"/>
                </a:lnTo>
                <a:lnTo>
                  <a:pt x="1711965" y="2014377"/>
                </a:lnTo>
                <a:lnTo>
                  <a:pt x="0" y="2014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55377" y="2463098"/>
            <a:ext cx="945692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i="1" u="sng">
                <a:solidFill>
                  <a:srgbClr val="FDFDFE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Core Expertise &amp; Technology: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5672" y="4045064"/>
            <a:ext cx="17656655" cy="5763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Quantum computing for life sciences solving problems with NISQ devices.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Aurora: 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Quantum chemistry simulation platform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Quantum Interface (DQI): 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Bridges quantum &amp; classical computing.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TEM: </a:t>
            </a:r>
            <a:r>
              <a:rPr lang="en-US" sz="4100">
                <a:solidFill>
                  <a:srgbClr val="FDFDFE"/>
                </a:solidFill>
                <a:latin typeface="Canva Sans"/>
                <a:ea typeface="Canva Sans"/>
                <a:cs typeface="Canva Sans"/>
                <a:sym typeface="Canva Sans"/>
              </a:rPr>
              <a:t>Noise mitigation technology available via IBM Qiskit, accelerated with NVIDIA GPUs.</a:t>
            </a:r>
          </a:p>
          <a:p>
            <a:pPr algn="ctr">
              <a:lnSpc>
                <a:spcPts val="5740"/>
              </a:lnSpc>
            </a:pPr>
            <a:endParaRPr lang="en-US" sz="4100">
              <a:solidFill>
                <a:srgbClr val="FDFDF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47098" y="4026014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908</Words>
  <Application>Microsoft Office PowerPoint</Application>
  <PresentationFormat>Custom</PresentationFormat>
  <Paragraphs>112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Canva Sans Bold</vt:lpstr>
      <vt:lpstr>Ovo</vt:lpstr>
      <vt:lpstr>Calibri</vt:lpstr>
      <vt:lpstr>Canva Sans</vt:lpstr>
      <vt:lpstr>Arial</vt:lpstr>
      <vt:lpstr>Canva Sans Italics</vt:lpstr>
      <vt:lpstr>Canva Sans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Quantum Computing Revolution</dc:title>
  <dc:description>Presentation - Quantum Computing Revolution</dc:description>
  <cp:lastModifiedBy>Youssef Mohamed Moustafa Abdelhalim</cp:lastModifiedBy>
  <cp:revision>6</cp:revision>
  <dcterms:created xsi:type="dcterms:W3CDTF">2006-08-16T00:00:00Z</dcterms:created>
  <dcterms:modified xsi:type="dcterms:W3CDTF">2025-09-12T06:02:19Z</dcterms:modified>
  <dc:identifier>DAGynV9B0wA</dc:identifier>
</cp:coreProperties>
</file>